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6" r:id="rId3"/>
    <p:sldId id="267" r:id="rId4"/>
    <p:sldId id="268" r:id="rId5"/>
    <p:sldId id="269" r:id="rId6"/>
    <p:sldId id="270" r:id="rId7"/>
    <p:sldId id="271" r:id="rId8"/>
    <p:sldId id="273" r:id="rId9"/>
    <p:sldId id="274" r:id="rId10"/>
    <p:sldId id="310" r:id="rId11"/>
    <p:sldId id="311" r:id="rId12"/>
    <p:sldId id="312" r:id="rId13"/>
    <p:sldId id="313" r:id="rId14"/>
    <p:sldId id="314" r:id="rId15"/>
    <p:sldId id="315" r:id="rId16"/>
    <p:sldId id="275" r:id="rId17"/>
    <p:sldId id="276" r:id="rId18"/>
    <p:sldId id="277" r:id="rId19"/>
    <p:sldId id="278" r:id="rId20"/>
    <p:sldId id="279" r:id="rId21"/>
    <p:sldId id="280" r:id="rId22"/>
    <p:sldId id="281" r:id="rId23"/>
    <p:sldId id="282" r:id="rId24"/>
    <p:sldId id="283" r:id="rId25"/>
    <p:sldId id="284" r:id="rId26"/>
    <p:sldId id="285" r:id="rId27"/>
    <p:sldId id="286" r:id="rId28"/>
    <p:sldId id="287" r:id="rId29"/>
    <p:sldId id="296" r:id="rId30"/>
    <p:sldId id="288" r:id="rId31"/>
    <p:sldId id="289" r:id="rId32"/>
    <p:sldId id="290" r:id="rId33"/>
    <p:sldId id="297" r:id="rId34"/>
    <p:sldId id="291" r:id="rId35"/>
    <p:sldId id="292" r:id="rId36"/>
    <p:sldId id="293" r:id="rId37"/>
    <p:sldId id="294" r:id="rId38"/>
    <p:sldId id="335" r:id="rId39"/>
    <p:sldId id="336" r:id="rId40"/>
    <p:sldId id="295" r:id="rId41"/>
    <p:sldId id="298" r:id="rId42"/>
    <p:sldId id="299" r:id="rId43"/>
    <p:sldId id="300" r:id="rId44"/>
    <p:sldId id="301" r:id="rId45"/>
    <p:sldId id="302" r:id="rId46"/>
    <p:sldId id="303" r:id="rId47"/>
    <p:sldId id="316" r:id="rId48"/>
    <p:sldId id="304" r:id="rId49"/>
    <p:sldId id="317" r:id="rId50"/>
    <p:sldId id="305" r:id="rId51"/>
    <p:sldId id="306" r:id="rId52"/>
    <p:sldId id="307" r:id="rId53"/>
    <p:sldId id="308" r:id="rId54"/>
    <p:sldId id="318" r:id="rId55"/>
    <p:sldId id="319" r:id="rId56"/>
    <p:sldId id="320" r:id="rId57"/>
    <p:sldId id="321" r:id="rId58"/>
    <p:sldId id="309" r:id="rId59"/>
    <p:sldId id="322" r:id="rId60"/>
    <p:sldId id="323" r:id="rId61"/>
    <p:sldId id="325" r:id="rId62"/>
    <p:sldId id="324" r:id="rId63"/>
    <p:sldId id="326" r:id="rId64"/>
    <p:sldId id="327" r:id="rId65"/>
    <p:sldId id="328" r:id="rId66"/>
    <p:sldId id="329" r:id="rId67"/>
    <p:sldId id="330" r:id="rId68"/>
    <p:sldId id="331" r:id="rId69"/>
    <p:sldId id="333" r:id="rId70"/>
    <p:sldId id="334" r:id="rId71"/>
    <p:sldId id="265" r:id="rId72"/>
  </p:sldIdLst>
  <p:sldSz cx="12192000" cy="6858000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8244D91-2779-43E9-B799-CC46A606BAF1}" type="datetimeFigureOut">
              <a:rPr lang="en-US" smtClean="0"/>
              <a:t>7/6/2022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75373-57E8-40A1-BFFC-B71A23CAA40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68907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8244D91-2779-43E9-B799-CC46A606BAF1}" type="datetimeFigureOut">
              <a:rPr lang="en-US" smtClean="0"/>
              <a:t>7/6/2022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75373-57E8-40A1-BFFC-B71A23CAA40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89907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8244D91-2779-43E9-B799-CC46A606BAF1}" type="datetimeFigureOut">
              <a:rPr lang="en-US" smtClean="0"/>
              <a:t>7/6/2022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75373-57E8-40A1-BFFC-B71A23CAA40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36426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8244D91-2779-43E9-B799-CC46A606BAF1}" type="datetimeFigureOut">
              <a:rPr lang="en-US" smtClean="0"/>
              <a:t>7/6/2022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75373-57E8-40A1-BFFC-B71A23CAA40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77219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8244D91-2779-43E9-B799-CC46A606BAF1}" type="datetimeFigureOut">
              <a:rPr lang="en-US" smtClean="0"/>
              <a:t>7/6/2022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75373-57E8-40A1-BFFC-B71A23CAA40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61031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8244D91-2779-43E9-B799-CC46A606BAF1}" type="datetimeFigureOut">
              <a:rPr lang="en-US" smtClean="0"/>
              <a:t>7/6/2022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75373-57E8-40A1-BFFC-B71A23CAA40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8232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8244D91-2779-43E9-B799-CC46A606BAF1}" type="datetimeFigureOut">
              <a:rPr lang="en-US" smtClean="0"/>
              <a:t>7/6/2022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75373-57E8-40A1-BFFC-B71A23CAA40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36024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8244D91-2779-43E9-B799-CC46A606BAF1}" type="datetimeFigureOut">
              <a:rPr lang="en-US" smtClean="0"/>
              <a:t>7/6/2022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75373-57E8-40A1-BFFC-B71A23CAA40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30249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8244D91-2779-43E9-B799-CC46A606BAF1}" type="datetimeFigureOut">
              <a:rPr lang="en-US" smtClean="0"/>
              <a:t>7/6/2022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75373-57E8-40A1-BFFC-B71A23CAA40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8302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8244D91-2779-43E9-B799-CC46A606BAF1}" type="datetimeFigureOut">
              <a:rPr lang="en-US" smtClean="0"/>
              <a:t>7/6/2022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75373-57E8-40A1-BFFC-B71A23CAA40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79209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8244D91-2779-43E9-B799-CC46A606BAF1}" type="datetimeFigureOut">
              <a:rPr lang="en-US" smtClean="0"/>
              <a:t>7/6/2022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75373-57E8-40A1-BFFC-B71A23CAA40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72681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1962" y="37578"/>
            <a:ext cx="11908076" cy="4866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1962" y="561800"/>
            <a:ext cx="11908076" cy="58139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31310" y="6463430"/>
            <a:ext cx="10129380" cy="25804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68622" y="6463430"/>
            <a:ext cx="581416" cy="2580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675373-57E8-40A1-BFFC-B71A23CAA40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81768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Azure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24CEA6ED-E4F7-002C-8795-86F8458DA79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638848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D3356-6A7C-7028-B525-60360B050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err="1"/>
              <a:t>VNet</a:t>
            </a:r>
            <a:r>
              <a:rPr lang="en-GB" dirty="0"/>
              <a:t> Peering</a:t>
            </a:r>
            <a:endParaRPr lang="en-IN" dirty="0"/>
          </a:p>
        </p:txBody>
      </p:sp>
      <p:pic>
        <p:nvPicPr>
          <p:cNvPr id="36866" name="Picture 2" descr="Tip 182 - Use VNET peering to connect existing VNETs | Azure Tips and Tricks">
            <a:extLst>
              <a:ext uri="{FF2B5EF4-FFF2-40B4-BE49-F238E27FC236}">
                <a16:creationId xmlns:a16="http://schemas.microsoft.com/office/drawing/2014/main" id="{623885E2-5938-683C-6FCD-B8938C8C6FE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6000" y="587735"/>
            <a:ext cx="5800000" cy="5761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07867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AE2E39-B1B8-4A0A-9936-20412C43C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Express Route</a:t>
            </a:r>
            <a:endParaRPr lang="en-IN" dirty="0"/>
          </a:p>
        </p:txBody>
      </p:sp>
      <p:pic>
        <p:nvPicPr>
          <p:cNvPr id="37890" name="Picture 2" descr="Overview of using Azure ExpressRoute with Microsoft Power Platform - Power  Platform | Microsoft Docs">
            <a:extLst>
              <a:ext uri="{FF2B5EF4-FFF2-40B4-BE49-F238E27FC236}">
                <a16:creationId xmlns:a16="http://schemas.microsoft.com/office/drawing/2014/main" id="{48020CC4-5B29-E2F8-2408-D4B9D009BF1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838" y="561975"/>
            <a:ext cx="11494325" cy="5813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33197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2723EC-A8DA-A7C9-8B2A-BB9AEC5F0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Express Route vs VPN Gateway</a:t>
            </a:r>
            <a:endParaRPr lang="en-IN" dirty="0"/>
          </a:p>
        </p:txBody>
      </p:sp>
      <p:pic>
        <p:nvPicPr>
          <p:cNvPr id="38914" name="Picture 2" descr="Azure — Difference between Azure ExpressRoute and Azure VPN Gateway | by  Ashish Patel | Awesome Azure | Medium">
            <a:extLst>
              <a:ext uri="{FF2B5EF4-FFF2-40B4-BE49-F238E27FC236}">
                <a16:creationId xmlns:a16="http://schemas.microsoft.com/office/drawing/2014/main" id="{C7D03BAE-B69D-0AE6-E502-BD4851E77E6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288" y="1011237"/>
            <a:ext cx="9877425" cy="491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25753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AD9B9-F0AE-B9F0-70B3-7B7AFA1A9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Private Endpoint</a:t>
            </a:r>
            <a:endParaRPr lang="en-IN" dirty="0"/>
          </a:p>
        </p:txBody>
      </p:sp>
      <p:pic>
        <p:nvPicPr>
          <p:cNvPr id="39938" name="Picture 2" descr="Use Azure Private Link to securely connect networks to Azure Automation |  Microsoft Docs">
            <a:extLst>
              <a:ext uri="{FF2B5EF4-FFF2-40B4-BE49-F238E27FC236}">
                <a16:creationId xmlns:a16="http://schemas.microsoft.com/office/drawing/2014/main" id="{A599C368-E495-A09E-A787-D6F195505D2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8980" y="1916032"/>
            <a:ext cx="7614041" cy="3105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83328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AD9B9-F0AE-B9F0-70B3-7B7AFA1A9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Private Endpoint</a:t>
            </a:r>
            <a:endParaRPr lang="en-IN" dirty="0"/>
          </a:p>
        </p:txBody>
      </p:sp>
      <p:pic>
        <p:nvPicPr>
          <p:cNvPr id="40962" name="Picture 2" descr="Manage Azure Private Endpoints - Azure Private Link | Microsoft Docs">
            <a:extLst>
              <a:ext uri="{FF2B5EF4-FFF2-40B4-BE49-F238E27FC236}">
                <a16:creationId xmlns:a16="http://schemas.microsoft.com/office/drawing/2014/main" id="{F3BBBC48-CFF0-A896-A121-A98113B2103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799"/>
          <a:stretch/>
        </p:blipFill>
        <p:spPr bwMode="auto">
          <a:xfrm>
            <a:off x="918248" y="1493782"/>
            <a:ext cx="10355506" cy="3440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0778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88849-D247-C262-C14E-D653DAA6C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Public Endpoint</a:t>
            </a:r>
            <a:endParaRPr lang="en-IN" dirty="0"/>
          </a:p>
        </p:txBody>
      </p:sp>
      <p:pic>
        <p:nvPicPr>
          <p:cNvPr id="41986" name="Picture 2" descr="Secure Azure SQL Managed Instance public endpoints - Azure SQL Managed  Instance | Microsoft Docs">
            <a:extLst>
              <a:ext uri="{FF2B5EF4-FFF2-40B4-BE49-F238E27FC236}">
                <a16:creationId xmlns:a16="http://schemas.microsoft.com/office/drawing/2014/main" id="{DBB226BF-6F1F-7BB6-D3F0-663C80B15C8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62" t="13271" r="2624" b="695"/>
          <a:stretch/>
        </p:blipFill>
        <p:spPr bwMode="auto">
          <a:xfrm>
            <a:off x="676487" y="818280"/>
            <a:ext cx="10515176" cy="5763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98121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AB35AB-4150-043E-1FB5-57D129571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Azure App Service</a:t>
            </a:r>
            <a:endParaRPr lang="en-IN" dirty="0"/>
          </a:p>
        </p:txBody>
      </p:sp>
      <p:pic>
        <p:nvPicPr>
          <p:cNvPr id="10242" name="Picture 2" descr="A Quick Tour of Microsoft Azure App Service - dummies">
            <a:extLst>
              <a:ext uri="{FF2B5EF4-FFF2-40B4-BE49-F238E27FC236}">
                <a16:creationId xmlns:a16="http://schemas.microsoft.com/office/drawing/2014/main" id="{63F608B9-0B64-507F-1123-01776F5A9A5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9637" y="1317809"/>
            <a:ext cx="6892726" cy="4301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16120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AB35AB-4150-043E-1FB5-57D129571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Azure App Service</a:t>
            </a:r>
            <a:endParaRPr lang="en-IN" dirty="0"/>
          </a:p>
        </p:txBody>
      </p:sp>
      <p:pic>
        <p:nvPicPr>
          <p:cNvPr id="11266" name="Picture 2" descr="Common web application architectures | Microsoft Docs | Application  architecture diagram, Web application architecture, Web application">
            <a:extLst>
              <a:ext uri="{FF2B5EF4-FFF2-40B4-BE49-F238E27FC236}">
                <a16:creationId xmlns:a16="http://schemas.microsoft.com/office/drawing/2014/main" id="{34DE2CFF-0302-03E9-9971-8A7EFA1CFDD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7255" y="616474"/>
            <a:ext cx="6797490" cy="5704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19669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AB35AB-4150-043E-1FB5-57D129571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Azure App Service, Key Vault, Monitor, DNS</a:t>
            </a:r>
            <a:endParaRPr lang="en-IN" dirty="0"/>
          </a:p>
        </p:txBody>
      </p:sp>
      <p:pic>
        <p:nvPicPr>
          <p:cNvPr id="12290" name="Picture 2" descr="Basic web application - Azure Reference Architectures | Microsoft Docs">
            <a:extLst>
              <a:ext uri="{FF2B5EF4-FFF2-40B4-BE49-F238E27FC236}">
                <a16:creationId xmlns:a16="http://schemas.microsoft.com/office/drawing/2014/main" id="{C3070CCF-E2ED-645C-C143-05D87B402A6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694" y="561975"/>
            <a:ext cx="10138612" cy="5813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54594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AB35AB-4150-043E-1FB5-57D129571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Azure Container Instances</a:t>
            </a:r>
          </a:p>
        </p:txBody>
      </p:sp>
      <p:pic>
        <p:nvPicPr>
          <p:cNvPr id="13314" name="Picture 2" descr="Alternatives to Azure Kubernetes (AKS): Azure Container Instances –  AzureDays">
            <a:extLst>
              <a:ext uri="{FF2B5EF4-FFF2-40B4-BE49-F238E27FC236}">
                <a16:creationId xmlns:a16="http://schemas.microsoft.com/office/drawing/2014/main" id="{10D03E04-6E13-B145-C53E-E87B43E1364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3950" y="2044700"/>
            <a:ext cx="9944100" cy="284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95603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31237D-1604-113F-5EE0-914C4CD7B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Azure VM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A9A37F9-2CEC-3D13-394A-51C661112B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36468" y="561975"/>
            <a:ext cx="5319064" cy="581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3556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AB35AB-4150-043E-1FB5-57D129571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Azure Container Instances</a:t>
            </a:r>
          </a:p>
        </p:txBody>
      </p:sp>
      <p:pic>
        <p:nvPicPr>
          <p:cNvPr id="14338" name="Picture 2" descr="Deploy to Azure Container Instance from Azure Container Registry using a  CI/CD Azure DevOps Pipeline and Terraform – Thomas Thornton">
            <a:extLst>
              <a:ext uri="{FF2B5EF4-FFF2-40B4-BE49-F238E27FC236}">
                <a16:creationId xmlns:a16="http://schemas.microsoft.com/office/drawing/2014/main" id="{3D785C15-C5DD-A54C-0F36-43426E1D4AF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1749425"/>
            <a:ext cx="7010400" cy="3438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10550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AB35AB-4150-043E-1FB5-57D129571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Azure Container Instances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4FA2D7-E4FC-DC3C-662E-D2441D2E1C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5362" name="Picture 2" descr="Create and Deploy Web Application to Azure Container Instances (ACI) using  Github Actions | by MOHAMED TABTAOUI | Medium">
            <a:extLst>
              <a:ext uri="{FF2B5EF4-FFF2-40B4-BE49-F238E27FC236}">
                <a16:creationId xmlns:a16="http://schemas.microsoft.com/office/drawing/2014/main" id="{F1D46CD9-C429-91D7-EC85-820613B184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313" y="1471613"/>
            <a:ext cx="11001375" cy="3914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30761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AB35AB-4150-043E-1FB5-57D129571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AKS</a:t>
            </a:r>
            <a:endParaRPr lang="en-IN" dirty="0"/>
          </a:p>
        </p:txBody>
      </p:sp>
      <p:pic>
        <p:nvPicPr>
          <p:cNvPr id="16386" name="Picture 2" descr="Microservices architecture on AKS - Azure Architecture Center | Microsoft  Docs">
            <a:extLst>
              <a:ext uri="{FF2B5EF4-FFF2-40B4-BE49-F238E27FC236}">
                <a16:creationId xmlns:a16="http://schemas.microsoft.com/office/drawing/2014/main" id="{70E2E486-230F-CD32-4A13-75EE3386333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4552" y="323511"/>
            <a:ext cx="9742898" cy="6290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70817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AB35AB-4150-043E-1FB5-57D129571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AKS and ACR</a:t>
            </a:r>
            <a:endParaRPr lang="en-IN" dirty="0"/>
          </a:p>
        </p:txBody>
      </p:sp>
      <p:pic>
        <p:nvPicPr>
          <p:cNvPr id="17410" name="Picture 2" descr="How to integrate Azure Container registry With Azure Kubernetes Services in  three easy steps? – Beyond the Horizon…">
            <a:extLst>
              <a:ext uri="{FF2B5EF4-FFF2-40B4-BE49-F238E27FC236}">
                <a16:creationId xmlns:a16="http://schemas.microsoft.com/office/drawing/2014/main" id="{92944CF3-21A0-6528-4F7B-69C059826CF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9334" y="563925"/>
            <a:ext cx="8933333" cy="5809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94554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AB35AB-4150-043E-1FB5-57D129571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AKS Nodes and Pods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1FABA40-FE7E-22F5-7368-C3BDA630C7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5493" y="731884"/>
            <a:ext cx="10261016" cy="5473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6283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AB35AB-4150-043E-1FB5-57D129571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DevOps flow to deploy to AKS</a:t>
            </a:r>
            <a:endParaRPr lang="en-IN" dirty="0"/>
          </a:p>
        </p:txBody>
      </p:sp>
      <p:pic>
        <p:nvPicPr>
          <p:cNvPr id="19458" name="Picture 2" descr="Lab 1: Deploy using GitHub Actions into Azure Kubernetes Service | Azure  Kubernetes 10-Minute Labs">
            <a:extLst>
              <a:ext uri="{FF2B5EF4-FFF2-40B4-BE49-F238E27FC236}">
                <a16:creationId xmlns:a16="http://schemas.microsoft.com/office/drawing/2014/main" id="{CABFEEE4-C358-51A1-7296-18A6B6A044B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6921" y="598719"/>
            <a:ext cx="7578158" cy="5739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83032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AB35AB-4150-043E-1FB5-57D129571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Azure ACR and AKS Integration</a:t>
            </a:r>
            <a:endParaRPr lang="en-IN" dirty="0"/>
          </a:p>
        </p:txBody>
      </p:sp>
      <p:pic>
        <p:nvPicPr>
          <p:cNvPr id="20482" name="Picture 2" descr="Integrate Azure Container Registry ACR with AKS - Azure Kubernetes Service">
            <a:extLst>
              <a:ext uri="{FF2B5EF4-FFF2-40B4-BE49-F238E27FC236}">
                <a16:creationId xmlns:a16="http://schemas.microsoft.com/office/drawing/2014/main" id="{D8AB13E3-EDA9-B178-713C-A62C3615E07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5" t="9503" r="1642" b="4807"/>
          <a:stretch/>
        </p:blipFill>
        <p:spPr bwMode="auto">
          <a:xfrm>
            <a:off x="253314" y="790575"/>
            <a:ext cx="11656798" cy="5629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98459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AB35AB-4150-043E-1FB5-57D129571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Azure DevOps and AKS</a:t>
            </a:r>
            <a:endParaRPr lang="en-IN" dirty="0"/>
          </a:p>
        </p:txBody>
      </p:sp>
      <p:pic>
        <p:nvPicPr>
          <p:cNvPr id="21506" name="Picture 2" descr="How to deploy multi-container application to Azure Kubernetes Services? –  Beyond the Horizon…">
            <a:extLst>
              <a:ext uri="{FF2B5EF4-FFF2-40B4-BE49-F238E27FC236}">
                <a16:creationId xmlns:a16="http://schemas.microsoft.com/office/drawing/2014/main" id="{E669435F-9978-348A-C161-D83761EFD5C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0" t="2458" r="1905"/>
          <a:stretch/>
        </p:blipFill>
        <p:spPr bwMode="auto">
          <a:xfrm>
            <a:off x="2352674" y="571848"/>
            <a:ext cx="7486652" cy="6242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57310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AB35AB-4150-043E-1FB5-57D129571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Azure Function</a:t>
            </a:r>
            <a:endParaRPr lang="en-IN" dirty="0"/>
          </a:p>
        </p:txBody>
      </p:sp>
      <p:pic>
        <p:nvPicPr>
          <p:cNvPr id="22532" name="Picture 4" descr="Building serverless apps with Azure Functions | chsakell's Blog">
            <a:extLst>
              <a:ext uri="{FF2B5EF4-FFF2-40B4-BE49-F238E27FC236}">
                <a16:creationId xmlns:a16="http://schemas.microsoft.com/office/drawing/2014/main" id="{3051B45C-8E7B-1C83-E352-B4D8D813870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950" b="7100"/>
          <a:stretch/>
        </p:blipFill>
        <p:spPr bwMode="auto">
          <a:xfrm>
            <a:off x="1086274" y="1323975"/>
            <a:ext cx="10019452" cy="354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40494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AB35AB-4150-043E-1FB5-57D129571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Azure Function</a:t>
            </a:r>
            <a:endParaRPr lang="en-IN" dirty="0"/>
          </a:p>
        </p:txBody>
      </p:sp>
      <p:pic>
        <p:nvPicPr>
          <p:cNvPr id="22530" name="Picture 2" descr="Large-Scale Serverless Machine Learning Inference with Azure Functions">
            <a:extLst>
              <a:ext uri="{FF2B5EF4-FFF2-40B4-BE49-F238E27FC236}">
                <a16:creationId xmlns:a16="http://schemas.microsoft.com/office/drawing/2014/main" id="{C946F6E4-B152-A8FD-65A2-1E9FDBA1B9C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11" t="4285" r="7357" b="4341"/>
          <a:stretch/>
        </p:blipFill>
        <p:spPr bwMode="auto">
          <a:xfrm>
            <a:off x="1178943" y="704850"/>
            <a:ext cx="9834114" cy="579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90886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5C79D-49F0-98EF-E7D1-10E8C3593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Azure VM, Subnet, </a:t>
            </a:r>
            <a:r>
              <a:rPr lang="en-GB" dirty="0" err="1"/>
              <a:t>VNet</a:t>
            </a:r>
            <a:r>
              <a:rPr lang="en-GB" dirty="0"/>
              <a:t>, Resource Group</a:t>
            </a:r>
            <a:endParaRPr lang="en-IN" dirty="0"/>
          </a:p>
        </p:txBody>
      </p:sp>
      <p:pic>
        <p:nvPicPr>
          <p:cNvPr id="2050" name="Picture 2" descr="Windows Virtual Desktop Image Management Automated – Part 4 - WVD Clean up  unused resources - Sander Rozemuller">
            <a:extLst>
              <a:ext uri="{FF2B5EF4-FFF2-40B4-BE49-F238E27FC236}">
                <a16:creationId xmlns:a16="http://schemas.microsoft.com/office/drawing/2014/main" id="{B9C26014-7669-9631-84E8-039B3786E5E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9447" y="527697"/>
            <a:ext cx="8513108" cy="5881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48211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AB35AB-4150-043E-1FB5-57D129571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Azure Functions and API</a:t>
            </a:r>
            <a:endParaRPr lang="en-IN" dirty="0"/>
          </a:p>
        </p:txBody>
      </p:sp>
      <p:pic>
        <p:nvPicPr>
          <p:cNvPr id="23554" name="Picture 2" descr="Improving the Performance of NodeJS Azure Functions">
            <a:extLst>
              <a:ext uri="{FF2B5EF4-FFF2-40B4-BE49-F238E27FC236}">
                <a16:creationId xmlns:a16="http://schemas.microsoft.com/office/drawing/2014/main" id="{9D1CFE35-942D-7BC2-4C89-3470D5316E9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175" b="14331"/>
          <a:stretch/>
        </p:blipFill>
        <p:spPr bwMode="auto">
          <a:xfrm>
            <a:off x="217986" y="1319212"/>
            <a:ext cx="11756028" cy="4219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48682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AB35AB-4150-043E-1FB5-57D129571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Azure Functions and Cognitive Services</a:t>
            </a:r>
            <a:endParaRPr lang="en-I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B0A488-A323-0E36-1559-A28B4C3033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8627B01-1418-4E5C-9B80-6DB1E40454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500" y="704850"/>
            <a:ext cx="9525000" cy="544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8765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AB35AB-4150-043E-1FB5-57D129571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Azure VMSS</a:t>
            </a:r>
            <a:endParaRPr lang="en-IN" dirty="0"/>
          </a:p>
        </p:txBody>
      </p:sp>
      <p:pic>
        <p:nvPicPr>
          <p:cNvPr id="25602" name="Picture 2" descr="Virtual machine scale sets">
            <a:extLst>
              <a:ext uri="{FF2B5EF4-FFF2-40B4-BE49-F238E27FC236}">
                <a16:creationId xmlns:a16="http://schemas.microsoft.com/office/drawing/2014/main" id="{E894B09F-8E2C-69E9-B246-33EA14D1F84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8975" y="2320925"/>
            <a:ext cx="5734050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88053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AB35AB-4150-043E-1FB5-57D129571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Azure VMSS</a:t>
            </a:r>
            <a:endParaRPr lang="en-IN" dirty="0"/>
          </a:p>
        </p:txBody>
      </p:sp>
      <p:pic>
        <p:nvPicPr>
          <p:cNvPr id="26626" name="Picture 2" descr="Azure Virtual Machine Scale Set (VMSS) Part1 — Architecture and Deployment  | by Jonathan | Medium">
            <a:extLst>
              <a:ext uri="{FF2B5EF4-FFF2-40B4-BE49-F238E27FC236}">
                <a16:creationId xmlns:a16="http://schemas.microsoft.com/office/drawing/2014/main" id="{B046504A-7D18-F7BB-F6CB-56C9F54A744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0853" y="555624"/>
            <a:ext cx="9510294" cy="5826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71810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AB35AB-4150-043E-1FB5-57D129571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Azure VMSS</a:t>
            </a:r>
            <a:endParaRPr lang="en-IN" dirty="0"/>
          </a:p>
        </p:txBody>
      </p:sp>
      <p:pic>
        <p:nvPicPr>
          <p:cNvPr id="27650" name="Picture 2" descr="What is Azure Virtual Machine Scale Sets - Rupesh Tiwari - Founder of  Fullstack Master">
            <a:extLst>
              <a:ext uri="{FF2B5EF4-FFF2-40B4-BE49-F238E27FC236}">
                <a16:creationId xmlns:a16="http://schemas.microsoft.com/office/drawing/2014/main" id="{7F549447-9FA3-F69E-1E67-1812BEDC42A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508" y="561975"/>
            <a:ext cx="11196984" cy="5813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50047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AB35AB-4150-043E-1FB5-57D129571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Azure VMSS</a:t>
            </a:r>
            <a:endParaRPr lang="en-IN" dirty="0"/>
          </a:p>
        </p:txBody>
      </p:sp>
      <p:pic>
        <p:nvPicPr>
          <p:cNvPr id="28674" name="Picture 2" descr="Azure VM scale set - cloudopszone.com">
            <a:extLst>
              <a:ext uri="{FF2B5EF4-FFF2-40B4-BE49-F238E27FC236}">
                <a16:creationId xmlns:a16="http://schemas.microsoft.com/office/drawing/2014/main" id="{190FC6E2-CE15-9DA9-0291-FB3A81DA8CF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2350" y="198263"/>
            <a:ext cx="5619750" cy="6461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323710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AB35AB-4150-043E-1FB5-57D129571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Azure VMSS</a:t>
            </a:r>
            <a:endParaRPr lang="en-IN" dirty="0"/>
          </a:p>
        </p:txBody>
      </p:sp>
      <p:pic>
        <p:nvPicPr>
          <p:cNvPr id="29698" name="Picture 2" descr="What is Azure Virtual Machine Scale Sets - Rupesh Tiwari - Founder of  Fullstack Master">
            <a:extLst>
              <a:ext uri="{FF2B5EF4-FFF2-40B4-BE49-F238E27FC236}">
                <a16:creationId xmlns:a16="http://schemas.microsoft.com/office/drawing/2014/main" id="{84E97893-6A0B-A79E-63EE-AE98D3C2161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1450" y="51390"/>
            <a:ext cx="6400800" cy="6755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50606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AB35AB-4150-043E-1FB5-57D129571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Azure Management Group and Subscription</a:t>
            </a:r>
            <a:endParaRPr lang="en-IN" dirty="0"/>
          </a:p>
        </p:txBody>
      </p:sp>
      <p:pic>
        <p:nvPicPr>
          <p:cNvPr id="30722" name="Picture 2" descr="Microsoft Azure Subscriptions - How to manage">
            <a:extLst>
              <a:ext uri="{FF2B5EF4-FFF2-40B4-BE49-F238E27FC236}">
                <a16:creationId xmlns:a16="http://schemas.microsoft.com/office/drawing/2014/main" id="{CD6AD31D-22F9-6ABB-0D42-B7A7EE8B043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831" y="831850"/>
            <a:ext cx="8126340" cy="5273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60561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94FC7-0E72-A3B2-D09C-082C5A7B0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Azure Management Groups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F7D554-6DEB-A4CF-9023-4AC794983B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Azure Management Groups, Subscriptions, and Resource Groups are used together to establish the entire organizational structure in Azure</a:t>
            </a:r>
          </a:p>
          <a:p>
            <a:r>
              <a:rPr lang="en-GB" dirty="0"/>
              <a:t>Designed to be flexible to organize Azure resources to meet business needs. </a:t>
            </a:r>
          </a:p>
          <a:p>
            <a:r>
              <a:rPr lang="en-GB" dirty="0"/>
              <a:t>Azure management groups provide a level of scope above subscriptions</a:t>
            </a:r>
          </a:p>
          <a:p>
            <a:r>
              <a:rPr lang="en-GB" dirty="0"/>
              <a:t>Azure provides four levels of management scope:</a:t>
            </a:r>
          </a:p>
          <a:p>
            <a:pPr lvl="1"/>
            <a:r>
              <a:rPr lang="en-GB" dirty="0"/>
              <a:t>Management groups</a:t>
            </a:r>
          </a:p>
          <a:p>
            <a:pPr lvl="1"/>
            <a:r>
              <a:rPr lang="en-GB" dirty="0"/>
              <a:t>Subscriptions</a:t>
            </a:r>
          </a:p>
          <a:p>
            <a:pPr lvl="1"/>
            <a:r>
              <a:rPr lang="en-GB" dirty="0"/>
              <a:t>Resource groups</a:t>
            </a:r>
          </a:p>
          <a:p>
            <a:pPr lvl="1"/>
            <a:r>
              <a:rPr lang="en-GB" dirty="0"/>
              <a:t>Resources</a:t>
            </a:r>
          </a:p>
        </p:txBody>
      </p:sp>
    </p:spTree>
    <p:extLst>
      <p:ext uri="{BB962C8B-B14F-4D97-AF65-F5344CB8AC3E}">
        <p14:creationId xmlns:p14="http://schemas.microsoft.com/office/powerpoint/2010/main" val="214778428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C8A83-6CFD-508A-B762-4A2A115A7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Root management group for each directory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7B7D20-6B63-2E8A-7E0D-1FB73D1A6E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Each directory is given a single top-level management group called the root management group</a:t>
            </a:r>
          </a:p>
          <a:p>
            <a:r>
              <a:rPr lang="en-GB" dirty="0"/>
              <a:t>This root management group allows for global policies and Azure role assignments to be applied at the directory level</a:t>
            </a:r>
          </a:p>
        </p:txBody>
      </p:sp>
    </p:spTree>
    <p:extLst>
      <p:ext uri="{BB962C8B-B14F-4D97-AF65-F5344CB8AC3E}">
        <p14:creationId xmlns:p14="http://schemas.microsoft.com/office/powerpoint/2010/main" val="7988863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902F5-8741-A37C-8047-A2100BBA5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Azure VM, Subnet, </a:t>
            </a:r>
            <a:r>
              <a:rPr lang="en-GB" dirty="0" err="1"/>
              <a:t>VNet</a:t>
            </a:r>
            <a:r>
              <a:rPr lang="en-GB" dirty="0"/>
              <a:t>, NSG, Public IP, Disk</a:t>
            </a:r>
            <a:endParaRPr lang="en-IN" dirty="0"/>
          </a:p>
        </p:txBody>
      </p:sp>
      <p:pic>
        <p:nvPicPr>
          <p:cNvPr id="3074" name="Picture 2" descr="Basic Game Server Hosting - Azure Gaming | Microsoft Docs">
            <a:extLst>
              <a:ext uri="{FF2B5EF4-FFF2-40B4-BE49-F238E27FC236}">
                <a16:creationId xmlns:a16="http://schemas.microsoft.com/office/drawing/2014/main" id="{62D6D31F-DF7B-7B08-9D25-037CAEF880C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5257" y="844183"/>
            <a:ext cx="9221487" cy="5249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101500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AB35AB-4150-043E-1FB5-57D129571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Azure Regions</a:t>
            </a:r>
            <a:endParaRPr lang="en-IN" dirty="0"/>
          </a:p>
        </p:txBody>
      </p:sp>
      <p:pic>
        <p:nvPicPr>
          <p:cNvPr id="31746" name="Picture 2" descr="Microsoft announces availability of Azure Regions in France - MSPoweruser">
            <a:extLst>
              <a:ext uri="{FF2B5EF4-FFF2-40B4-BE49-F238E27FC236}">
                <a16:creationId xmlns:a16="http://schemas.microsoft.com/office/drawing/2014/main" id="{6D82ED22-8DD3-4276-1DC8-7767215268F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016000"/>
            <a:ext cx="9753600" cy="4905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635132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AB35AB-4150-043E-1FB5-57D129571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Azure Regions</a:t>
            </a:r>
            <a:endParaRPr lang="en-IN" dirty="0"/>
          </a:p>
        </p:txBody>
      </p:sp>
      <p:pic>
        <p:nvPicPr>
          <p:cNvPr id="32772" name="Picture 4" descr="Azure Geos, Regions Pairs, Availability Zones &amp; Availability Sets  Relationship - Jack Tracey - Cloud &amp; Networking">
            <a:extLst>
              <a:ext uri="{FF2B5EF4-FFF2-40B4-BE49-F238E27FC236}">
                <a16:creationId xmlns:a16="http://schemas.microsoft.com/office/drawing/2014/main" id="{05F95F66-64B0-6D5B-919A-1C45CA8EC74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858837"/>
            <a:ext cx="9753600" cy="521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38725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AB35AB-4150-043E-1FB5-57D129571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Azure Regions</a:t>
            </a:r>
            <a:endParaRPr lang="en-IN" dirty="0"/>
          </a:p>
        </p:txBody>
      </p:sp>
      <p:pic>
        <p:nvPicPr>
          <p:cNvPr id="33794" name="Picture 2" descr="Azure Regions | Paired Regions | Availability Zones">
            <a:extLst>
              <a:ext uri="{FF2B5EF4-FFF2-40B4-BE49-F238E27FC236}">
                <a16:creationId xmlns:a16="http://schemas.microsoft.com/office/drawing/2014/main" id="{7BFFDC0A-B8A6-B302-5A0E-AD9F491A204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2366" y="1489075"/>
            <a:ext cx="8367268" cy="3959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200568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AB35AB-4150-043E-1FB5-57D129571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Azure Resource Manager</a:t>
            </a:r>
            <a:endParaRPr lang="en-IN" dirty="0"/>
          </a:p>
        </p:txBody>
      </p:sp>
      <p:pic>
        <p:nvPicPr>
          <p:cNvPr id="34818" name="Picture 2" descr="Azure Resource Manager overview - Azure Resource Manager | Microsoft Docs">
            <a:extLst>
              <a:ext uri="{FF2B5EF4-FFF2-40B4-BE49-F238E27FC236}">
                <a16:creationId xmlns:a16="http://schemas.microsoft.com/office/drawing/2014/main" id="{491743BC-9F50-DC22-FAFB-212E46D7A7F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1762" y="1003299"/>
            <a:ext cx="9368476" cy="4930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052218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AB35AB-4150-043E-1FB5-57D129571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Azure Service Principals</a:t>
            </a:r>
          </a:p>
        </p:txBody>
      </p:sp>
      <p:pic>
        <p:nvPicPr>
          <p:cNvPr id="35842" name="Picture 2" descr="Limit Vsts' Access To A Subset Of Azure Resources">
            <a:extLst>
              <a:ext uri="{FF2B5EF4-FFF2-40B4-BE49-F238E27FC236}">
                <a16:creationId xmlns:a16="http://schemas.microsoft.com/office/drawing/2014/main" id="{5FF44917-C5C3-FB25-8951-5DF32C63504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5069" y="727075"/>
            <a:ext cx="8281862" cy="5483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333397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AB35AB-4150-043E-1FB5-57D129571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Azure Firewall</a:t>
            </a:r>
            <a:endParaRPr lang="en-IN" dirty="0"/>
          </a:p>
        </p:txBody>
      </p:sp>
      <p:pic>
        <p:nvPicPr>
          <p:cNvPr id="43010" name="Picture 2" descr="Azure Firewall threat intelligence based filtering | Microsoft Docs">
            <a:extLst>
              <a:ext uri="{FF2B5EF4-FFF2-40B4-BE49-F238E27FC236}">
                <a16:creationId xmlns:a16="http://schemas.microsoft.com/office/drawing/2014/main" id="{78FFEEE4-30A3-EBB8-F89B-C5D4447DC2C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9272" y="755650"/>
            <a:ext cx="8333456" cy="5426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80541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AB35AB-4150-043E-1FB5-57D129571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Azure </a:t>
            </a:r>
            <a:r>
              <a:rPr lang="en-GB" dirty="0" err="1"/>
              <a:t>DDos</a:t>
            </a:r>
            <a:r>
              <a:rPr lang="en-GB" dirty="0"/>
              <a:t> Protection</a:t>
            </a:r>
            <a:endParaRPr lang="en-IN" dirty="0"/>
          </a:p>
        </p:txBody>
      </p:sp>
      <p:pic>
        <p:nvPicPr>
          <p:cNvPr id="44034" name="Picture 2" descr="Azure DDoS Protection Standard – Arnaud Lheureux">
            <a:extLst>
              <a:ext uri="{FF2B5EF4-FFF2-40B4-BE49-F238E27FC236}">
                <a16:creationId xmlns:a16="http://schemas.microsoft.com/office/drawing/2014/main" id="{019FAACE-D28C-97D1-9B7B-64215CD852F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040" y="1031874"/>
            <a:ext cx="10681920" cy="4873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562256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AB35AB-4150-043E-1FB5-57D129571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Azure </a:t>
            </a:r>
            <a:r>
              <a:rPr lang="en-GB" dirty="0" err="1"/>
              <a:t>DDos</a:t>
            </a:r>
            <a:r>
              <a:rPr lang="en-GB" dirty="0"/>
              <a:t> Protection</a:t>
            </a:r>
            <a:endParaRPr lang="en-IN" dirty="0"/>
          </a:p>
        </p:txBody>
      </p:sp>
      <p:pic>
        <p:nvPicPr>
          <p:cNvPr id="45058" name="Picture 2" descr="Mitigate DDoS Attacks | Managed Cloud Security">
            <a:extLst>
              <a:ext uri="{FF2B5EF4-FFF2-40B4-BE49-F238E27FC236}">
                <a16:creationId xmlns:a16="http://schemas.microsoft.com/office/drawing/2014/main" id="{FC1A53D8-78C0-2034-E513-66D2AB2A4A9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142" y="561975"/>
            <a:ext cx="10811716" cy="5813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552891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AB35AB-4150-043E-1FB5-57D129571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Azure Key Vault</a:t>
            </a:r>
            <a:endParaRPr lang="en-IN" dirty="0"/>
          </a:p>
        </p:txBody>
      </p:sp>
      <p:pic>
        <p:nvPicPr>
          <p:cNvPr id="46082" name="Picture 2" descr="Azure Key Vault | Cloud Perspectives">
            <a:extLst>
              <a:ext uri="{FF2B5EF4-FFF2-40B4-BE49-F238E27FC236}">
                <a16:creationId xmlns:a16="http://schemas.microsoft.com/office/drawing/2014/main" id="{F52AC167-B3C4-305D-1C3C-6DF13DEF539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6011" y="561975"/>
            <a:ext cx="9539979" cy="5813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314631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AB35AB-4150-043E-1FB5-57D129571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Azure Key Vault</a:t>
            </a:r>
            <a:endParaRPr lang="en-IN" dirty="0"/>
          </a:p>
        </p:txBody>
      </p:sp>
      <p:pic>
        <p:nvPicPr>
          <p:cNvPr id="47106" name="Picture 2" descr="Middleway - Accessing Azure Key Vault from Azure Function">
            <a:extLst>
              <a:ext uri="{FF2B5EF4-FFF2-40B4-BE49-F238E27FC236}">
                <a16:creationId xmlns:a16="http://schemas.microsoft.com/office/drawing/2014/main" id="{FB3BA93A-8616-2C9B-705F-299BA70DD6C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8178" y="1201421"/>
            <a:ext cx="8735644" cy="4534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75606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902F5-8741-A37C-8047-A2100BBA5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Azure VM, Subnet, </a:t>
            </a:r>
            <a:r>
              <a:rPr lang="en-GB" dirty="0" err="1"/>
              <a:t>VNet</a:t>
            </a:r>
            <a:r>
              <a:rPr lang="en-GB" dirty="0"/>
              <a:t>, NSG, Public IP, Disk</a:t>
            </a:r>
            <a:endParaRPr lang="en-IN" dirty="0"/>
          </a:p>
        </p:txBody>
      </p:sp>
      <p:pic>
        <p:nvPicPr>
          <p:cNvPr id="4098" name="Picture 2" descr="Create a nested virtual machine in a Microsoft Azure Linux VM | Open-Source  Routing and Network Simulation">
            <a:extLst>
              <a:ext uri="{FF2B5EF4-FFF2-40B4-BE49-F238E27FC236}">
                <a16:creationId xmlns:a16="http://schemas.microsoft.com/office/drawing/2014/main" id="{5578E198-104F-82A1-F1E9-D23C54D839E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149" y="561975"/>
            <a:ext cx="10263702" cy="5813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784778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AB35AB-4150-043E-1FB5-57D129571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Microsoft Sentinel</a:t>
            </a:r>
          </a:p>
        </p:txBody>
      </p:sp>
      <p:pic>
        <p:nvPicPr>
          <p:cNvPr id="48130" name="Picture 2" descr="What is Microsoft Sentinel? | Microsoft Docs">
            <a:extLst>
              <a:ext uri="{FF2B5EF4-FFF2-40B4-BE49-F238E27FC236}">
                <a16:creationId xmlns:a16="http://schemas.microsoft.com/office/drawing/2014/main" id="{3F3F990C-3851-E19E-DAAF-3F9783832BF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6" t="6155" r="6012" b="4210"/>
          <a:stretch/>
        </p:blipFill>
        <p:spPr bwMode="auto">
          <a:xfrm>
            <a:off x="3086100" y="524223"/>
            <a:ext cx="5867400" cy="601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271112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AB35AB-4150-043E-1FB5-57D129571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Microsoft Sentinel</a:t>
            </a:r>
          </a:p>
        </p:txBody>
      </p:sp>
      <p:pic>
        <p:nvPicPr>
          <p:cNvPr id="49154" name="Picture 2" descr="Hybrid security monitoring with Microsoft Sentinel - Azure Architecture  Center | Microsoft Docs">
            <a:extLst>
              <a:ext uri="{FF2B5EF4-FFF2-40B4-BE49-F238E27FC236}">
                <a16:creationId xmlns:a16="http://schemas.microsoft.com/office/drawing/2014/main" id="{D0C37509-4D0B-F9BB-0F15-6F797050823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150" y="727074"/>
            <a:ext cx="11575702" cy="5483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54781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AB35AB-4150-043E-1FB5-57D129571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Microsoft Defender for Cloud</a:t>
            </a:r>
          </a:p>
        </p:txBody>
      </p:sp>
      <p:pic>
        <p:nvPicPr>
          <p:cNvPr id="50178" name="Picture 2" descr="Microsoft Defender for Storage - the benefits and features | Microsoft Docs">
            <a:extLst>
              <a:ext uri="{FF2B5EF4-FFF2-40B4-BE49-F238E27FC236}">
                <a16:creationId xmlns:a16="http://schemas.microsoft.com/office/drawing/2014/main" id="{1F4FC67F-C7C4-F037-CBF6-0806FADAED1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66" y="561975"/>
            <a:ext cx="11449069" cy="5813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0464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AB35AB-4150-043E-1FB5-57D129571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Application Gateway</a:t>
            </a:r>
          </a:p>
        </p:txBody>
      </p:sp>
      <p:pic>
        <p:nvPicPr>
          <p:cNvPr id="51202" name="Picture 2" descr="What is Azure Application Gateway | Microsoft Docs">
            <a:extLst>
              <a:ext uri="{FF2B5EF4-FFF2-40B4-BE49-F238E27FC236}">
                <a16:creationId xmlns:a16="http://schemas.microsoft.com/office/drawing/2014/main" id="{DF2A3678-097A-28C0-8A4D-8F99AFE03F6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1" t="6089" r="3775" b="7513"/>
          <a:stretch/>
        </p:blipFill>
        <p:spPr bwMode="auto">
          <a:xfrm>
            <a:off x="1628774" y="1019175"/>
            <a:ext cx="8677275" cy="481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758191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AB35AB-4150-043E-1FB5-57D129571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Azure Storage</a:t>
            </a:r>
            <a:endParaRPr lang="en-IN" dirty="0"/>
          </a:p>
        </p:txBody>
      </p:sp>
      <p:pic>
        <p:nvPicPr>
          <p:cNvPr id="52226" name="Picture 2" descr="Introduction to Azure Storage">
            <a:extLst>
              <a:ext uri="{FF2B5EF4-FFF2-40B4-BE49-F238E27FC236}">
                <a16:creationId xmlns:a16="http://schemas.microsoft.com/office/drawing/2014/main" id="{848A3503-0D7B-1294-717F-089D7C09767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288" y="930491"/>
            <a:ext cx="11909425" cy="5076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509542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AB35AB-4150-043E-1FB5-57D129571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Azure DNS</a:t>
            </a:r>
            <a:endParaRPr lang="en-IN" dirty="0"/>
          </a:p>
        </p:txBody>
      </p:sp>
      <p:pic>
        <p:nvPicPr>
          <p:cNvPr id="53250" name="Picture 2" descr="What is Azure Private DNS? | Microsoft Docs">
            <a:extLst>
              <a:ext uri="{FF2B5EF4-FFF2-40B4-BE49-F238E27FC236}">
                <a16:creationId xmlns:a16="http://schemas.microsoft.com/office/drawing/2014/main" id="{AF71B0E3-63F8-7D6F-7547-82EBDD8C58D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5381" y="784224"/>
            <a:ext cx="7561238" cy="5368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009964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AB35AB-4150-043E-1FB5-57D129571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Azure DNS</a:t>
            </a:r>
            <a:endParaRPr lang="en-IN" dirty="0"/>
          </a:p>
        </p:txBody>
      </p:sp>
      <p:pic>
        <p:nvPicPr>
          <p:cNvPr id="54274" name="Picture 2" descr="Exploring Azure Private DNS. Diving into its capabilities and features |  Azure Architects">
            <a:extLst>
              <a:ext uri="{FF2B5EF4-FFF2-40B4-BE49-F238E27FC236}">
                <a16:creationId xmlns:a16="http://schemas.microsoft.com/office/drawing/2014/main" id="{DC0000EC-CFFF-BA5B-C200-18BC75D27E2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7604" y="561975"/>
            <a:ext cx="8576792" cy="5813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685133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AB35AB-4150-043E-1FB5-57D129571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Azure Advisor</a:t>
            </a:r>
          </a:p>
        </p:txBody>
      </p:sp>
      <p:pic>
        <p:nvPicPr>
          <p:cNvPr id="55298" name="Picture 2" descr="Azure Advisor: Meet your personalized cloud consultant service">
            <a:extLst>
              <a:ext uri="{FF2B5EF4-FFF2-40B4-BE49-F238E27FC236}">
                <a16:creationId xmlns:a16="http://schemas.microsoft.com/office/drawing/2014/main" id="{DA3FF6FF-A2EC-C243-799D-9F06E793B67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5975" y="680153"/>
            <a:ext cx="8020050" cy="5577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482532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AB35AB-4150-043E-1FB5-57D129571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ARM Templates</a:t>
            </a:r>
            <a:endParaRPr lang="en-IN" dirty="0"/>
          </a:p>
        </p:txBody>
      </p:sp>
      <p:pic>
        <p:nvPicPr>
          <p:cNvPr id="56322" name="Picture 2" descr="Automated provisioning with Azure Resource Manager and VSTS explained | by  Raphael Yoshiga | Medium">
            <a:extLst>
              <a:ext uri="{FF2B5EF4-FFF2-40B4-BE49-F238E27FC236}">
                <a16:creationId xmlns:a16="http://schemas.microsoft.com/office/drawing/2014/main" id="{18F7DF62-1E80-F258-E2BD-55FC8AFF808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8617" y="698500"/>
            <a:ext cx="9814768" cy="5540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990137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AB35AB-4150-043E-1FB5-57D129571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Azure Monitor</a:t>
            </a:r>
            <a:endParaRPr lang="en-IN" dirty="0"/>
          </a:p>
        </p:txBody>
      </p:sp>
      <p:pic>
        <p:nvPicPr>
          <p:cNvPr id="57348" name="Picture 4" descr="Azure Monitoring – Index">
            <a:extLst>
              <a:ext uri="{FF2B5EF4-FFF2-40B4-BE49-F238E27FC236}">
                <a16:creationId xmlns:a16="http://schemas.microsoft.com/office/drawing/2014/main" id="{ED8B164A-4651-466E-753A-179CE25B6F3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312" y="561975"/>
            <a:ext cx="11331377" cy="5813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65452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902F5-8741-A37C-8047-A2100BBA5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Azure VPN</a:t>
            </a:r>
            <a:endParaRPr lang="en-IN" dirty="0"/>
          </a:p>
        </p:txBody>
      </p:sp>
      <p:pic>
        <p:nvPicPr>
          <p:cNvPr id="5122" name="Picture 2" descr="What Are Azure Virtual Networks | Aidan Finn, IT Pro">
            <a:extLst>
              <a:ext uri="{FF2B5EF4-FFF2-40B4-BE49-F238E27FC236}">
                <a16:creationId xmlns:a16="http://schemas.microsoft.com/office/drawing/2014/main" id="{69CC0E5F-E6CC-3E15-195A-EB77B9F8A77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5848" y="1051479"/>
            <a:ext cx="9480304" cy="4834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170804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AB35AB-4150-043E-1FB5-57D129571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Azure Service Health</a:t>
            </a:r>
            <a:endParaRPr lang="en-IN" dirty="0"/>
          </a:p>
        </p:txBody>
      </p:sp>
      <p:pic>
        <p:nvPicPr>
          <p:cNvPr id="58370" name="Picture 2" descr="Monitoring Azure Health Status Using Azure Portal - Part 1">
            <a:extLst>
              <a:ext uri="{FF2B5EF4-FFF2-40B4-BE49-F238E27FC236}">
                <a16:creationId xmlns:a16="http://schemas.microsoft.com/office/drawing/2014/main" id="{C317DF47-9F90-30DB-6088-64BA999ADE5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0" y="1220787"/>
            <a:ext cx="8572500" cy="449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14458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AB35AB-4150-043E-1FB5-57D129571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Azure Service Health</a:t>
            </a:r>
            <a:endParaRPr lang="en-IN" dirty="0"/>
          </a:p>
        </p:txBody>
      </p:sp>
      <p:pic>
        <p:nvPicPr>
          <p:cNvPr id="59394" name="Picture 2" descr="Service Health overview - Azure Service Health | Microsoft Docs">
            <a:extLst>
              <a:ext uri="{FF2B5EF4-FFF2-40B4-BE49-F238E27FC236}">
                <a16:creationId xmlns:a16="http://schemas.microsoft.com/office/drawing/2014/main" id="{4DFB6198-017F-9BBB-708F-EE74B172CFC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476" y="561975"/>
            <a:ext cx="10081048" cy="5813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191636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AB35AB-4150-043E-1FB5-57D129571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Azure Log Analytics</a:t>
            </a:r>
            <a:endParaRPr lang="en-IN" dirty="0"/>
          </a:p>
        </p:txBody>
      </p:sp>
      <p:pic>
        <p:nvPicPr>
          <p:cNvPr id="60418" name="Picture 2" descr="Using Azure Log Analytics in Power BI (Preview) - Power BI | Microsoft Docs">
            <a:extLst>
              <a:ext uri="{FF2B5EF4-FFF2-40B4-BE49-F238E27FC236}">
                <a16:creationId xmlns:a16="http://schemas.microsoft.com/office/drawing/2014/main" id="{BE35FD2C-A48A-83B4-B5CF-BBF62E23BB9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028" y="561975"/>
            <a:ext cx="11433944" cy="5813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194171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65BFC38-6D4A-FC4C-90A6-E8A70E7C8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Azure identity, governance, privacy, and compliance </a:t>
            </a:r>
            <a:endParaRPr lang="en-I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1181CDB-76A4-12A7-AEEB-702CD67ABB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060573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AB35AB-4150-043E-1FB5-57D129571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Azure Authentication and Authorization</a:t>
            </a:r>
          </a:p>
        </p:txBody>
      </p:sp>
      <p:pic>
        <p:nvPicPr>
          <p:cNvPr id="61442" name="Picture 2" descr="OAUTH 2.0 authentication with Azure Active Directory - Microsoft Entra |  Microsoft Docs">
            <a:extLst>
              <a:ext uri="{FF2B5EF4-FFF2-40B4-BE49-F238E27FC236}">
                <a16:creationId xmlns:a16="http://schemas.microsoft.com/office/drawing/2014/main" id="{1736AACE-A81D-4369-2328-B5725E20545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3139" y="1074614"/>
            <a:ext cx="7245722" cy="4788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687887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AB35AB-4150-043E-1FB5-57D129571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Azure AD</a:t>
            </a:r>
            <a:endParaRPr lang="en-IN" dirty="0"/>
          </a:p>
        </p:txBody>
      </p:sp>
      <p:pic>
        <p:nvPicPr>
          <p:cNvPr id="62466" name="Picture 2" descr="Azure Active Directory Premium P1 is coming to Microsoft 365 Business">
            <a:extLst>
              <a:ext uri="{FF2B5EF4-FFF2-40B4-BE49-F238E27FC236}">
                <a16:creationId xmlns:a16="http://schemas.microsoft.com/office/drawing/2014/main" id="{0184FBD1-F1C1-4CC2-08E0-F7473890207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288" y="621825"/>
            <a:ext cx="11909425" cy="5693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796995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AB35AB-4150-043E-1FB5-57D129571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Azure RBAC</a:t>
            </a:r>
            <a:endParaRPr lang="en-IN" dirty="0"/>
          </a:p>
        </p:txBody>
      </p:sp>
      <p:pic>
        <p:nvPicPr>
          <p:cNvPr id="63494" name="Picture 6" descr="Anwar Younus Blog: Azure - Role Based Access Control (RBAC)">
            <a:extLst>
              <a:ext uri="{FF2B5EF4-FFF2-40B4-BE49-F238E27FC236}">
                <a16:creationId xmlns:a16="http://schemas.microsoft.com/office/drawing/2014/main" id="{91FADA32-79B3-FC5F-2FEE-D146F6325BE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060" y="561975"/>
            <a:ext cx="11059881" cy="5813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663117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AB35AB-4150-043E-1FB5-57D129571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Azure Resource Locks</a:t>
            </a:r>
            <a:endParaRPr lang="en-IN" dirty="0"/>
          </a:p>
        </p:txBody>
      </p:sp>
      <p:pic>
        <p:nvPicPr>
          <p:cNvPr id="64514" name="Picture 2" descr="Azure — Lock Azure resources to prevent changes | by Ashish Patel | Awesome  Azure | Medium">
            <a:extLst>
              <a:ext uri="{FF2B5EF4-FFF2-40B4-BE49-F238E27FC236}">
                <a16:creationId xmlns:a16="http://schemas.microsoft.com/office/drawing/2014/main" id="{AE60DD96-9711-6430-B157-C1F5C735A3E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6869" y="561975"/>
            <a:ext cx="8978262" cy="5813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24393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694DF78-8649-E897-1671-BC32BE77E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Azure Cost Management</a:t>
            </a:r>
            <a:endParaRPr lang="en-I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561D79B-9D77-34B9-3B6D-8FED23E37C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6385085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AB35AB-4150-043E-1FB5-57D129571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Cost Management</a:t>
            </a:r>
            <a:endParaRPr lang="en-IN" dirty="0"/>
          </a:p>
        </p:txBody>
      </p:sp>
      <p:pic>
        <p:nvPicPr>
          <p:cNvPr id="65538" name="Picture 2" descr="Azure Cost Management: 4 Ways to Optimize Azure Costs | Spot">
            <a:extLst>
              <a:ext uri="{FF2B5EF4-FFF2-40B4-BE49-F238E27FC236}">
                <a16:creationId xmlns:a16="http://schemas.microsoft.com/office/drawing/2014/main" id="{BD2A44CE-1B23-0233-8759-6E1254EE610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378" y="561975"/>
            <a:ext cx="11005244" cy="5813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92604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902F5-8741-A37C-8047-A2100BBA5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Azure VM, Subnet, </a:t>
            </a:r>
            <a:r>
              <a:rPr lang="en-GB" dirty="0" err="1"/>
              <a:t>VNet</a:t>
            </a:r>
            <a:r>
              <a:rPr lang="en-GB" dirty="0"/>
              <a:t>, NSG, Public IP, Disk</a:t>
            </a:r>
            <a:endParaRPr lang="en-IN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16FCF25C-6947-2DAC-C767-3705AA0A697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243" y="545453"/>
            <a:ext cx="9289516" cy="5846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7121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AB35AB-4150-043E-1FB5-57D129571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Pricing Calculator</a:t>
            </a:r>
            <a:endParaRPr lang="en-IN" dirty="0"/>
          </a:p>
        </p:txBody>
      </p:sp>
      <p:pic>
        <p:nvPicPr>
          <p:cNvPr id="66562" name="Picture 2" descr="Four ways to save money on your Azure virtual machines – 4sysops">
            <a:extLst>
              <a:ext uri="{FF2B5EF4-FFF2-40B4-BE49-F238E27FC236}">
                <a16:creationId xmlns:a16="http://schemas.microsoft.com/office/drawing/2014/main" id="{D04538A9-60D2-7E19-F90D-DF05CABB381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8949" y="561975"/>
            <a:ext cx="6734103" cy="5813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411709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41962" y="37578"/>
            <a:ext cx="11908076" cy="6718822"/>
          </a:xfrm>
        </p:spPr>
        <p:txBody>
          <a:bodyPr>
            <a:noAutofit/>
          </a:bodyPr>
          <a:lstStyle/>
          <a:p>
            <a:pPr algn="ctr"/>
            <a:r>
              <a:rPr lang="en-US" sz="13800" i="1" dirty="0">
                <a:solidFill>
                  <a:srgbClr val="0070C0"/>
                </a:solidFill>
              </a:rPr>
              <a:t>Thanks</a:t>
            </a:r>
          </a:p>
        </p:txBody>
      </p:sp>
    </p:spTree>
    <p:extLst>
      <p:ext uri="{BB962C8B-B14F-4D97-AF65-F5344CB8AC3E}">
        <p14:creationId xmlns:p14="http://schemas.microsoft.com/office/powerpoint/2010/main" val="11494117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AB35AB-4150-043E-1FB5-57D129571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err="1"/>
              <a:t>DDos</a:t>
            </a:r>
            <a:r>
              <a:rPr lang="en-GB" dirty="0"/>
              <a:t> Protection, Load Balancer</a:t>
            </a:r>
            <a:endParaRPr lang="en-IN" dirty="0"/>
          </a:p>
        </p:txBody>
      </p:sp>
      <p:pic>
        <p:nvPicPr>
          <p:cNvPr id="8194" name="Picture 2" descr="Overview of IPv6 for Azure Virtual Network | Microsoft Docs">
            <a:extLst>
              <a:ext uri="{FF2B5EF4-FFF2-40B4-BE49-F238E27FC236}">
                <a16:creationId xmlns:a16="http://schemas.microsoft.com/office/drawing/2014/main" id="{5FFE60E3-5EC0-96AC-E1F6-4ADBE3A49D1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0393" y="634229"/>
            <a:ext cx="7031214" cy="5668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29704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AB35AB-4150-043E-1FB5-57D129571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VPN Gateway, Express Route</a:t>
            </a:r>
            <a:endParaRPr lang="en-IN" dirty="0"/>
          </a:p>
        </p:txBody>
      </p:sp>
      <p:pic>
        <p:nvPicPr>
          <p:cNvPr id="9218" name="Picture 2" descr="SAP HANA infrastructure configurations and operations on Azure - Azure  Virtual Machines | Microsoft Docs">
            <a:extLst>
              <a:ext uri="{FF2B5EF4-FFF2-40B4-BE49-F238E27FC236}">
                <a16:creationId xmlns:a16="http://schemas.microsoft.com/office/drawing/2014/main" id="{B13B233D-2CEC-9780-C595-1C6C0DA70E9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1832" y="598719"/>
            <a:ext cx="9328338" cy="5739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69693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183</TotalTime>
  <Words>338</Words>
  <Application>Microsoft Office PowerPoint</Application>
  <PresentationFormat>Widescreen</PresentationFormat>
  <Paragraphs>81</Paragraphs>
  <Slides>71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75" baseType="lpstr">
      <vt:lpstr>Arial</vt:lpstr>
      <vt:lpstr>Calibri</vt:lpstr>
      <vt:lpstr>Calibri Light</vt:lpstr>
      <vt:lpstr>Office Theme</vt:lpstr>
      <vt:lpstr>Azure</vt:lpstr>
      <vt:lpstr>Azure VM</vt:lpstr>
      <vt:lpstr>Azure VM, Subnet, VNet, Resource Group</vt:lpstr>
      <vt:lpstr>Azure VM, Subnet, VNet, NSG, Public IP, Disk</vt:lpstr>
      <vt:lpstr>Azure VM, Subnet, VNet, NSG, Public IP, Disk</vt:lpstr>
      <vt:lpstr>Azure VPN</vt:lpstr>
      <vt:lpstr>Azure VM, Subnet, VNet, NSG, Public IP, Disk</vt:lpstr>
      <vt:lpstr>DDos Protection, Load Balancer</vt:lpstr>
      <vt:lpstr>VPN Gateway, Express Route</vt:lpstr>
      <vt:lpstr>VNet Peering</vt:lpstr>
      <vt:lpstr>Express Route</vt:lpstr>
      <vt:lpstr>Express Route vs VPN Gateway</vt:lpstr>
      <vt:lpstr>Private Endpoint</vt:lpstr>
      <vt:lpstr>Private Endpoint</vt:lpstr>
      <vt:lpstr>Public Endpoint</vt:lpstr>
      <vt:lpstr>Azure App Service</vt:lpstr>
      <vt:lpstr>Azure App Service</vt:lpstr>
      <vt:lpstr>Azure App Service, Key Vault, Monitor, DNS</vt:lpstr>
      <vt:lpstr>Azure Container Instances</vt:lpstr>
      <vt:lpstr>Azure Container Instances</vt:lpstr>
      <vt:lpstr>Azure Container Instances</vt:lpstr>
      <vt:lpstr>AKS</vt:lpstr>
      <vt:lpstr>AKS and ACR</vt:lpstr>
      <vt:lpstr>AKS Nodes and Pods</vt:lpstr>
      <vt:lpstr>DevOps flow to deploy to AKS</vt:lpstr>
      <vt:lpstr>Azure ACR and AKS Integration</vt:lpstr>
      <vt:lpstr>Azure DevOps and AKS</vt:lpstr>
      <vt:lpstr>Azure Function</vt:lpstr>
      <vt:lpstr>Azure Function</vt:lpstr>
      <vt:lpstr>Azure Functions and API</vt:lpstr>
      <vt:lpstr>Azure Functions and Cognitive Services</vt:lpstr>
      <vt:lpstr>Azure VMSS</vt:lpstr>
      <vt:lpstr>Azure VMSS</vt:lpstr>
      <vt:lpstr>Azure VMSS</vt:lpstr>
      <vt:lpstr>Azure VMSS</vt:lpstr>
      <vt:lpstr>Azure VMSS</vt:lpstr>
      <vt:lpstr>Azure Management Group and Subscription</vt:lpstr>
      <vt:lpstr>Azure Management Groups</vt:lpstr>
      <vt:lpstr>Root management group for each directory</vt:lpstr>
      <vt:lpstr>Azure Regions</vt:lpstr>
      <vt:lpstr>Azure Regions</vt:lpstr>
      <vt:lpstr>Azure Regions</vt:lpstr>
      <vt:lpstr>Azure Resource Manager</vt:lpstr>
      <vt:lpstr>Azure Service Principals</vt:lpstr>
      <vt:lpstr>Azure Firewall</vt:lpstr>
      <vt:lpstr>Azure DDos Protection</vt:lpstr>
      <vt:lpstr>Azure DDos Protection</vt:lpstr>
      <vt:lpstr>Azure Key Vault</vt:lpstr>
      <vt:lpstr>Azure Key Vault</vt:lpstr>
      <vt:lpstr>Microsoft Sentinel</vt:lpstr>
      <vt:lpstr>Microsoft Sentinel</vt:lpstr>
      <vt:lpstr>Microsoft Defender for Cloud</vt:lpstr>
      <vt:lpstr>Application Gateway</vt:lpstr>
      <vt:lpstr>Azure Storage</vt:lpstr>
      <vt:lpstr>Azure DNS</vt:lpstr>
      <vt:lpstr>Azure DNS</vt:lpstr>
      <vt:lpstr>Azure Advisor</vt:lpstr>
      <vt:lpstr>ARM Templates</vt:lpstr>
      <vt:lpstr>Azure Monitor</vt:lpstr>
      <vt:lpstr>Azure Service Health</vt:lpstr>
      <vt:lpstr>Azure Service Health</vt:lpstr>
      <vt:lpstr>Azure Log Analytics</vt:lpstr>
      <vt:lpstr>Azure identity, governance, privacy, and compliance </vt:lpstr>
      <vt:lpstr>Azure Authentication and Authorization</vt:lpstr>
      <vt:lpstr>Azure AD</vt:lpstr>
      <vt:lpstr>Azure RBAC</vt:lpstr>
      <vt:lpstr>Azure Resource Locks</vt:lpstr>
      <vt:lpstr>Azure Cost Management</vt:lpstr>
      <vt:lpstr>Cost Management</vt:lpstr>
      <vt:lpstr>Pricing Calculator</vt:lpstr>
      <vt:lpstr>Thanks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Atin Gupta</cp:lastModifiedBy>
  <cp:revision>25</cp:revision>
  <cp:lastPrinted>2020-11-20T09:51:24Z</cp:lastPrinted>
  <dcterms:created xsi:type="dcterms:W3CDTF">2020-11-20T08:36:39Z</dcterms:created>
  <dcterms:modified xsi:type="dcterms:W3CDTF">2022-07-06T03:00:55Z</dcterms:modified>
</cp:coreProperties>
</file>